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1" r:id="rId2"/>
    <p:sldId id="273" r:id="rId3"/>
    <p:sldId id="268" r:id="rId4"/>
    <p:sldId id="269" r:id="rId5"/>
    <p:sldId id="258" r:id="rId6"/>
    <p:sldId id="263" r:id="rId7"/>
    <p:sldId id="264" r:id="rId8"/>
    <p:sldId id="261" r:id="rId9"/>
    <p:sldId id="262" r:id="rId10"/>
    <p:sldId id="266" r:id="rId11"/>
    <p:sldId id="267" r:id="rId12"/>
    <p:sldId id="260"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1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639E1-9A57-413D-848C-E6365955CE1D}" type="datetimeFigureOut">
              <a:rPr lang="nl-NL" smtClean="0"/>
              <a:t>16-2-2021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DC54D-F9AD-4AC1-9B39-840E2C9666D5}" type="slidenum">
              <a:rPr lang="nl-NL" smtClean="0"/>
              <a:t>‹nr.›</a:t>
            </a:fld>
            <a:endParaRPr lang="nl-NL"/>
          </a:p>
        </p:txBody>
      </p:sp>
    </p:spTree>
    <p:extLst>
      <p:ext uri="{BB962C8B-B14F-4D97-AF65-F5344CB8AC3E}">
        <p14:creationId xmlns:p14="http://schemas.microsoft.com/office/powerpoint/2010/main" val="2587710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bewustzijn (hersenen)</a:t>
            </a:r>
          </a:p>
          <a:p>
            <a:r>
              <a:rPr lang="nl-NL" dirty="0"/>
              <a:t>de ademhaling (longen)</a:t>
            </a:r>
          </a:p>
          <a:p>
            <a:r>
              <a:rPr lang="nl-NL" dirty="0"/>
              <a:t>de bloedsomloop (circulatie). </a:t>
            </a:r>
          </a:p>
          <a:p>
            <a:endParaRPr lang="nl-NL" dirty="0"/>
          </a:p>
          <a:p>
            <a:r>
              <a:rPr lang="nl-NL" dirty="0"/>
              <a:t>Zo zal bijvoorbeeld bij het wegvallen van de bloedsomloop (circulatie) bij een hartstilstand op korte termijn leiden tot verlies van het bewustzijn omdat er geen zuurstofrijk bloed meer naar de hersenen wordt aangevoerd, gevolgd het dichtvallen van de luchtweg als gevolg van het bewustzijnsverlies en het stoppen van de ademhaling door een afgesloten luchtweg en wegvallen van de ademprikkel.</a:t>
            </a:r>
          </a:p>
          <a:p>
            <a:r>
              <a:rPr lang="nl-NL" dirty="0"/>
              <a:t>Bewustzijnsverlies leidt tot verslapping van de spieren waardoor de luchtweg dichtvalt en een volledige belemmering van de luchtweg het onmogelijk maakt te ademen, er wordt geen zuurstof meer opgenomen omdat er geen ademhaling meer is. Wanneer alle nog aanwezige zuurstof in de longen en het bloed is opgebruikt, ontstaat zuurstoftekort waardoor het hart stopt en de circulatie wegvalt.</a:t>
            </a:r>
          </a:p>
          <a:p>
            <a:r>
              <a:rPr lang="nl-NL" dirty="0"/>
              <a:t>Bij een ademstilstand, bijvoorbeeld door een volledige luchtwegbelemmering, treedt er snel zuurstoftekort op, immers kan er geen zuurstof meer worden aangevoerd naar de longen omdat er geen ademhaling is. Als gevolg van het zuurstoftekort zal het slachtoffer vrij snel het bewustzijn verliezen. Wanneer alle nog aanwezige zuurstof in de longen en in het bloed is opgebruikt zal ook het hart door zuurstoftekort stil komen te staan. Daarnaast wordt koolstofdioxide niet meer afgevoerd.</a:t>
            </a:r>
          </a:p>
        </p:txBody>
      </p:sp>
      <p:sp>
        <p:nvSpPr>
          <p:cNvPr id="4" name="Tijdelijke aanduiding voor dianummer 3"/>
          <p:cNvSpPr>
            <a:spLocks noGrp="1"/>
          </p:cNvSpPr>
          <p:nvPr>
            <p:ph type="sldNum" sz="quarter" idx="5"/>
          </p:nvPr>
        </p:nvSpPr>
        <p:spPr/>
        <p:txBody>
          <a:bodyPr/>
          <a:lstStyle/>
          <a:p>
            <a:fld id="{7BEDC54D-F9AD-4AC1-9B39-840E2C9666D5}" type="slidenum">
              <a:rPr lang="nl-NL" smtClean="0"/>
              <a:t>5</a:t>
            </a:fld>
            <a:endParaRPr lang="nl-NL"/>
          </a:p>
        </p:txBody>
      </p:sp>
    </p:spTree>
    <p:extLst>
      <p:ext uri="{BB962C8B-B14F-4D97-AF65-F5344CB8AC3E}">
        <p14:creationId xmlns:p14="http://schemas.microsoft.com/office/powerpoint/2010/main" val="4108760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ademfrequentie beschrijft het aantal keren dat in minuut een volledige ademcyclus wordt doorlopen: de tijd om 1x in en uit te ademen (in- en expiratie). De ademfrequentie wordt uitgedrukt in ademhalingen per minuut. Voor een volwassene is 12-16 ademhalingen per minuut een normale waarde. Bij kinderen liggen die waarden hoger, als gevolg van kleiner longvolume ten opzichte van het lichaamsoppervlak. De inademing duurt korten dan de uitademing, ongeveer in een verhouding van 1:2, bij kinderen ligt deze verhouding ongeveer 1:1,5.</a:t>
            </a:r>
          </a:p>
        </p:txBody>
      </p:sp>
      <p:sp>
        <p:nvSpPr>
          <p:cNvPr id="4" name="Tijdelijke aanduiding voor dianummer 3"/>
          <p:cNvSpPr>
            <a:spLocks noGrp="1"/>
          </p:cNvSpPr>
          <p:nvPr>
            <p:ph type="sldNum" sz="quarter" idx="5"/>
          </p:nvPr>
        </p:nvSpPr>
        <p:spPr/>
        <p:txBody>
          <a:bodyPr/>
          <a:lstStyle/>
          <a:p>
            <a:fld id="{7BEDC54D-F9AD-4AC1-9B39-840E2C9666D5}" type="slidenum">
              <a:rPr lang="nl-NL" smtClean="0"/>
              <a:t>7</a:t>
            </a:fld>
            <a:endParaRPr lang="nl-NL"/>
          </a:p>
        </p:txBody>
      </p:sp>
    </p:spTree>
    <p:extLst>
      <p:ext uri="{BB962C8B-B14F-4D97-AF65-F5344CB8AC3E}">
        <p14:creationId xmlns:p14="http://schemas.microsoft.com/office/powerpoint/2010/main" val="405401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2782C3-ABCD-4845-B62C-D6484344947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5ADAD46-0E1B-4984-B2F1-86BAF2E441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3ACA37D-F803-4DBB-A6B2-DBF7C15950DA}"/>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DE725F7C-8140-411A-ABEC-EC8B17CB0A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ABE900-E104-4944-900C-90667F908B67}"/>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195223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1AF10-10CA-447F-B56C-7F3055FB857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F041D2F-505A-4A08-8EF1-8475515F656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AA9538-B04C-4265-99B3-AF0DC0ADF3E5}"/>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A1825D74-B1F3-44C0-9831-2DFD8C9003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CADE15-6364-4E40-869B-6D5AA0F83F9F}"/>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323787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0C87BC4-ECDC-4514-8905-AEF9415A8B3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2ABE486-EA1B-48B5-9BF2-CDFF04B19DF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7D2002-AF26-4567-A7F7-805D68B5C571}"/>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7CB8724C-FA83-40B2-AE3F-412445AA7F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933246-A835-4034-9734-EA2C22CD49E2}"/>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364963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89C32-5F10-4204-9B85-97559D12CF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81833A-FD6D-42D4-AC16-7744469D1BE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746179-DBC1-4006-85EF-B4ED99E02D9C}"/>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B76D2999-8E9F-494F-8708-CDC683E643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E52A16-E4D8-4002-8027-34BB607AB986}"/>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24153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1FE07-697B-4809-8EAF-9B1C00305BF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A8D8C34-94BC-4290-8C6D-4B6739230C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AC053AC-B614-42DC-B6E0-1B653065C9D2}"/>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E2AACF75-EDEC-4312-87FC-75F3A8292D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FBF90C7-E86A-4450-829A-A3190633B2BF}"/>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191765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F5E52-811D-4DA6-A747-E8F38C7761B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5D32E23-ED96-4E62-8997-EBF21440177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87D8432-6B1A-4966-8A35-74A288944EC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F20EE56-D5E4-4818-B0E0-A4C54A32DF05}"/>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6" name="Tijdelijke aanduiding voor voettekst 5">
            <a:extLst>
              <a:ext uri="{FF2B5EF4-FFF2-40B4-BE49-F238E27FC236}">
                <a16:creationId xmlns:a16="http://schemas.microsoft.com/office/drawing/2014/main" id="{C1815A14-D2E9-4DFF-BA02-31BFFC548C7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C656E8D-1EDE-413C-9FB3-9D8F8BADB80D}"/>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167563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A2159B-43D9-40DD-8A6F-E4BF1808CC8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C6937F2-C476-4720-938C-15879474B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BA749CC-8096-4BFD-A1F2-8180292E944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CD91BAF-278D-49E3-93C2-665326E949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1797293-50DF-49EE-8BC6-E60BA788D91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C0F52EF-02FE-4E83-85D2-F3FEEB725488}"/>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8" name="Tijdelijke aanduiding voor voettekst 7">
            <a:extLst>
              <a:ext uri="{FF2B5EF4-FFF2-40B4-BE49-F238E27FC236}">
                <a16:creationId xmlns:a16="http://schemas.microsoft.com/office/drawing/2014/main" id="{E98941E8-7D15-4D6B-8D41-7D8532A111A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606D206-7AD0-4470-B9C7-716C624F6237}"/>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286495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720F9C-A319-4E08-8270-07723BC1FDD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D96D3F9-65BA-4207-87AF-D4B90AFF2F93}"/>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4" name="Tijdelijke aanduiding voor voettekst 3">
            <a:extLst>
              <a:ext uri="{FF2B5EF4-FFF2-40B4-BE49-F238E27FC236}">
                <a16:creationId xmlns:a16="http://schemas.microsoft.com/office/drawing/2014/main" id="{002103E9-8C4A-48F9-BB43-90463CF7E95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3D804B7-BE8D-46F0-9C66-2207D5883C82}"/>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69278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A12A521-6342-4183-B076-49FD4BB2C5ED}"/>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3" name="Tijdelijke aanduiding voor voettekst 2">
            <a:extLst>
              <a:ext uri="{FF2B5EF4-FFF2-40B4-BE49-F238E27FC236}">
                <a16:creationId xmlns:a16="http://schemas.microsoft.com/office/drawing/2014/main" id="{EC25379D-111C-4828-87A3-B10549C304C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AE14932-F2E5-48FF-91CA-C50AB65BDEB5}"/>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384180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C61AA-2655-4452-91FC-B8106BA5394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A337E92-F424-4D96-B21B-D621B5C24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64DAE52-E442-4621-8E3F-D0858BFBA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86B101D-C626-4B8C-BF22-DAE3AF825CD1}"/>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6" name="Tijdelijke aanduiding voor voettekst 5">
            <a:extLst>
              <a:ext uri="{FF2B5EF4-FFF2-40B4-BE49-F238E27FC236}">
                <a16:creationId xmlns:a16="http://schemas.microsoft.com/office/drawing/2014/main" id="{C6747FCF-6A89-4A94-B6BC-938C223B8E5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6160A7B-6BD1-433C-85B4-576A1405E1AC}"/>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295521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6A26E-E575-4941-AA7A-DE17E49B808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4CFDEC6-9073-4617-8C7C-969AAEB9B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85C1CC9-4DB8-4997-8C57-0FACD62F6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46D7165-BD89-44E8-BE83-1AD3DB391AEA}"/>
              </a:ext>
            </a:extLst>
          </p:cNvPr>
          <p:cNvSpPr>
            <a:spLocks noGrp="1"/>
          </p:cNvSpPr>
          <p:nvPr>
            <p:ph type="dt" sz="half" idx="10"/>
          </p:nvPr>
        </p:nvSpPr>
        <p:spPr/>
        <p:txBody>
          <a:bodyPr/>
          <a:lstStyle/>
          <a:p>
            <a:fld id="{F2115718-AE10-490E-8919-7AC010087590}" type="datetimeFigureOut">
              <a:rPr lang="nl-NL" smtClean="0"/>
              <a:t>16-2-2021</a:t>
            </a:fld>
            <a:endParaRPr lang="nl-NL"/>
          </a:p>
        </p:txBody>
      </p:sp>
      <p:sp>
        <p:nvSpPr>
          <p:cNvPr id="6" name="Tijdelijke aanduiding voor voettekst 5">
            <a:extLst>
              <a:ext uri="{FF2B5EF4-FFF2-40B4-BE49-F238E27FC236}">
                <a16:creationId xmlns:a16="http://schemas.microsoft.com/office/drawing/2014/main" id="{E597B34D-3088-4C97-90AF-B101B059134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8A446DB-ABE0-47C1-8C4D-DA6D16973351}"/>
              </a:ext>
            </a:extLst>
          </p:cNvPr>
          <p:cNvSpPr>
            <a:spLocks noGrp="1"/>
          </p:cNvSpPr>
          <p:nvPr>
            <p:ph type="sldNum" sz="quarter" idx="12"/>
          </p:nvPr>
        </p:nvSpPr>
        <p:spPr/>
        <p:txBody>
          <a:bodyPr/>
          <a:lstStyle/>
          <a:p>
            <a:fld id="{FDBC67ED-E0DE-4D0B-815A-534571F8D99D}" type="slidenum">
              <a:rPr lang="nl-NL" smtClean="0"/>
              <a:t>‹nr.›</a:t>
            </a:fld>
            <a:endParaRPr lang="nl-NL"/>
          </a:p>
        </p:txBody>
      </p:sp>
    </p:spTree>
    <p:extLst>
      <p:ext uri="{BB962C8B-B14F-4D97-AF65-F5344CB8AC3E}">
        <p14:creationId xmlns:p14="http://schemas.microsoft.com/office/powerpoint/2010/main" val="85713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D0D3FE9-5970-4B95-BB78-292B2FF7C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D3B8240-C139-4F51-883F-B0EDEC687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CD5D3C-A8FD-4655-A7E4-5F1F16D79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15718-AE10-490E-8919-7AC010087590}" type="datetimeFigureOut">
              <a:rPr lang="nl-NL" smtClean="0"/>
              <a:t>16-2-2021</a:t>
            </a:fld>
            <a:endParaRPr lang="nl-NL"/>
          </a:p>
        </p:txBody>
      </p:sp>
      <p:sp>
        <p:nvSpPr>
          <p:cNvPr id="5" name="Tijdelijke aanduiding voor voettekst 4">
            <a:extLst>
              <a:ext uri="{FF2B5EF4-FFF2-40B4-BE49-F238E27FC236}">
                <a16:creationId xmlns:a16="http://schemas.microsoft.com/office/drawing/2014/main" id="{9C564E1D-7ED8-4E41-9549-931BC841D2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2A1F2F7-DF79-4C8D-AB0B-0ABD0C72A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C67ED-E0DE-4D0B-815A-534571F8D99D}" type="slidenum">
              <a:rPr lang="nl-NL" smtClean="0"/>
              <a:t>‹nr.›</a:t>
            </a:fld>
            <a:endParaRPr lang="nl-NL"/>
          </a:p>
        </p:txBody>
      </p:sp>
    </p:spTree>
    <p:extLst>
      <p:ext uri="{BB962C8B-B14F-4D97-AF65-F5344CB8AC3E}">
        <p14:creationId xmlns:p14="http://schemas.microsoft.com/office/powerpoint/2010/main" val="500248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artwijzer.nl/" TargetMode="External"/><Relationship Id="rId2" Type="http://schemas.openxmlformats.org/officeDocument/2006/relationships/hyperlink" Target="https://www.eerstehulpwiki.nl/wiki/index.php/Vitale_funct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2527F37-C9D6-4961-AFDF-4A744D0023EE}"/>
              </a:ext>
            </a:extLst>
          </p:cNvPr>
          <p:cNvPicPr>
            <a:picLocks noChangeAspect="1"/>
          </p:cNvPicPr>
          <p:nvPr/>
        </p:nvPicPr>
        <p:blipFill rotWithShape="1">
          <a:blip r:embed="rId2"/>
          <a:srcRect t="8013" r="-1" b="-1"/>
          <a:stretch/>
        </p:blipFill>
        <p:spPr>
          <a:xfrm>
            <a:off x="321733" y="321733"/>
            <a:ext cx="11548534" cy="6214534"/>
          </a:xfrm>
          <a:prstGeom prst="rect">
            <a:avLst/>
          </a:prstGeom>
        </p:spPr>
      </p:pic>
      <p:sp>
        <p:nvSpPr>
          <p:cNvPr id="3" name="Tekstvak 2">
            <a:extLst>
              <a:ext uri="{FF2B5EF4-FFF2-40B4-BE49-F238E27FC236}">
                <a16:creationId xmlns:a16="http://schemas.microsoft.com/office/drawing/2014/main" id="{432DC27E-3149-4820-ACC9-1A281A89C158}"/>
              </a:ext>
            </a:extLst>
          </p:cNvPr>
          <p:cNvSpPr txBox="1"/>
          <p:nvPr/>
        </p:nvSpPr>
        <p:spPr>
          <a:xfrm>
            <a:off x="1839074" y="3704348"/>
            <a:ext cx="8054939" cy="707886"/>
          </a:xfrm>
          <a:prstGeom prst="rect">
            <a:avLst/>
          </a:prstGeom>
          <a:noFill/>
        </p:spPr>
        <p:txBody>
          <a:bodyPr wrap="square" rtlCol="0">
            <a:spAutoFit/>
          </a:bodyPr>
          <a:lstStyle/>
          <a:p>
            <a:r>
              <a:rPr lang="nl-NL" sz="4000" dirty="0">
                <a:solidFill>
                  <a:srgbClr val="FF0000"/>
                </a:solidFill>
              </a:rPr>
              <a:t>VITALE functies Les 2  (BHV /EHBO)</a:t>
            </a:r>
          </a:p>
        </p:txBody>
      </p:sp>
    </p:spTree>
    <p:extLst>
      <p:ext uri="{BB962C8B-B14F-4D97-AF65-F5344CB8AC3E}">
        <p14:creationId xmlns:p14="http://schemas.microsoft.com/office/powerpoint/2010/main" val="6032462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839F2C-BF30-425F-B9C9-3FAF31AC18AB}"/>
              </a:ext>
            </a:extLst>
          </p:cNvPr>
          <p:cNvSpPr>
            <a:spLocks noGrp="1"/>
          </p:cNvSpPr>
          <p:nvPr>
            <p:ph type="title"/>
          </p:nvPr>
        </p:nvSpPr>
        <p:spPr/>
        <p:txBody>
          <a:bodyPr>
            <a:normAutofit/>
          </a:bodyPr>
          <a:lstStyle/>
          <a:p>
            <a:r>
              <a:rPr lang="nl-NL" sz="4000" dirty="0">
                <a:solidFill>
                  <a:srgbClr val="0070C0"/>
                </a:solidFill>
                <a:latin typeface="+mn-lt"/>
              </a:rPr>
              <a:t>Ziektebeelden circulatie</a:t>
            </a:r>
          </a:p>
        </p:txBody>
      </p:sp>
      <p:sp>
        <p:nvSpPr>
          <p:cNvPr id="3" name="Tijdelijke aanduiding voor inhoud 2">
            <a:extLst>
              <a:ext uri="{FF2B5EF4-FFF2-40B4-BE49-F238E27FC236}">
                <a16:creationId xmlns:a16="http://schemas.microsoft.com/office/drawing/2014/main" id="{00FF31BC-3289-45B9-9636-D95E21F96FAA}"/>
              </a:ext>
            </a:extLst>
          </p:cNvPr>
          <p:cNvSpPr>
            <a:spLocks noGrp="1"/>
          </p:cNvSpPr>
          <p:nvPr>
            <p:ph idx="1"/>
          </p:nvPr>
        </p:nvSpPr>
        <p:spPr/>
        <p:txBody>
          <a:bodyPr/>
          <a:lstStyle/>
          <a:p>
            <a:r>
              <a:rPr lang="nl-NL" dirty="0"/>
              <a:t>Actief bloedverlies (in-uitwendig)</a:t>
            </a:r>
          </a:p>
          <a:p>
            <a:r>
              <a:rPr lang="nl-NL" dirty="0"/>
              <a:t>Shock;</a:t>
            </a:r>
          </a:p>
          <a:p>
            <a:r>
              <a:rPr lang="nl-NL" dirty="0"/>
              <a:t>Angina pectoris;</a:t>
            </a:r>
          </a:p>
          <a:p>
            <a:r>
              <a:rPr lang="nl-NL" dirty="0"/>
              <a:t>Hartinfarct;</a:t>
            </a:r>
          </a:p>
          <a:p>
            <a:r>
              <a:rPr lang="nl-NL" dirty="0"/>
              <a:t>Elektrische shock</a:t>
            </a:r>
          </a:p>
          <a:p>
            <a:r>
              <a:rPr lang="nl-NL" dirty="0"/>
              <a:t>Stoornissen in de ademhaling</a:t>
            </a:r>
          </a:p>
          <a:p>
            <a:r>
              <a:rPr lang="nl-NL" dirty="0"/>
              <a:t>Uitdroging</a:t>
            </a:r>
          </a:p>
        </p:txBody>
      </p:sp>
    </p:spTree>
    <p:extLst>
      <p:ext uri="{BB962C8B-B14F-4D97-AF65-F5344CB8AC3E}">
        <p14:creationId xmlns:p14="http://schemas.microsoft.com/office/powerpoint/2010/main" val="20873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28279A-EF1F-41A9-B0DF-2B7D062A25A9}"/>
              </a:ext>
            </a:extLst>
          </p:cNvPr>
          <p:cNvSpPr>
            <a:spLocks noGrp="1"/>
          </p:cNvSpPr>
          <p:nvPr>
            <p:ph type="title"/>
          </p:nvPr>
        </p:nvSpPr>
        <p:spPr/>
        <p:txBody>
          <a:bodyPr>
            <a:normAutofit/>
          </a:bodyPr>
          <a:lstStyle/>
          <a:p>
            <a:r>
              <a:rPr lang="nl-NL" sz="4000" dirty="0">
                <a:solidFill>
                  <a:srgbClr val="0070C0"/>
                </a:solidFill>
                <a:latin typeface="+mn-lt"/>
              </a:rPr>
              <a:t>Temperatuur (exposure)</a:t>
            </a:r>
          </a:p>
        </p:txBody>
      </p:sp>
      <p:sp>
        <p:nvSpPr>
          <p:cNvPr id="3" name="Tijdelijke aanduiding voor inhoud 2">
            <a:extLst>
              <a:ext uri="{FF2B5EF4-FFF2-40B4-BE49-F238E27FC236}">
                <a16:creationId xmlns:a16="http://schemas.microsoft.com/office/drawing/2014/main" id="{0558B203-B26A-45F2-83B1-9E1F47BAACFE}"/>
              </a:ext>
            </a:extLst>
          </p:cNvPr>
          <p:cNvSpPr>
            <a:spLocks noGrp="1"/>
          </p:cNvSpPr>
          <p:nvPr>
            <p:ph idx="1"/>
          </p:nvPr>
        </p:nvSpPr>
        <p:spPr/>
        <p:txBody>
          <a:bodyPr>
            <a:normAutofit/>
          </a:bodyPr>
          <a:lstStyle/>
          <a:p>
            <a:r>
              <a:rPr lang="nl-NL" dirty="0"/>
              <a:t>Normale lichaamstemperatuur: tussen de 36 en 38 graden</a:t>
            </a:r>
          </a:p>
          <a:p>
            <a:endParaRPr lang="nl-NL" dirty="0"/>
          </a:p>
          <a:p>
            <a:r>
              <a:rPr lang="nl-NL" dirty="0"/>
              <a:t>Hypothermie of onderkoeling) leidt tot vertraging van de vitale functies en processen in het lichaam. </a:t>
            </a:r>
          </a:p>
          <a:p>
            <a:pPr marL="0" indent="0">
              <a:buNone/>
            </a:pPr>
            <a:endParaRPr lang="nl-NL" dirty="0"/>
          </a:p>
          <a:p>
            <a:r>
              <a:rPr lang="nl-NL" dirty="0"/>
              <a:t>Hyperthermie of oververhitting leidt tot versnelling van de processen in het lichaam en kan leiden tot schade aan de cellen; koorts bij ziekte of ontsteking of als oververhitting door omgevingsfactoren of drugs.</a:t>
            </a:r>
          </a:p>
        </p:txBody>
      </p:sp>
    </p:spTree>
    <p:extLst>
      <p:ext uri="{BB962C8B-B14F-4D97-AF65-F5344CB8AC3E}">
        <p14:creationId xmlns:p14="http://schemas.microsoft.com/office/powerpoint/2010/main" val="5977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5A401B-0210-4650-988F-8234F7FF124E}"/>
              </a:ext>
            </a:extLst>
          </p:cNvPr>
          <p:cNvSpPr>
            <a:spLocks noGrp="1"/>
          </p:cNvSpPr>
          <p:nvPr>
            <p:ph type="title"/>
          </p:nvPr>
        </p:nvSpPr>
        <p:spPr/>
        <p:txBody>
          <a:bodyPr>
            <a:normAutofit/>
          </a:bodyPr>
          <a:lstStyle/>
          <a:p>
            <a:r>
              <a:rPr lang="nl-NL" sz="4000" dirty="0">
                <a:solidFill>
                  <a:srgbClr val="0070C0"/>
                </a:solidFill>
                <a:latin typeface="+mn-lt"/>
              </a:rPr>
              <a:t>Links</a:t>
            </a:r>
          </a:p>
        </p:txBody>
      </p:sp>
      <p:sp>
        <p:nvSpPr>
          <p:cNvPr id="3" name="Tijdelijke aanduiding voor inhoud 2">
            <a:extLst>
              <a:ext uri="{FF2B5EF4-FFF2-40B4-BE49-F238E27FC236}">
                <a16:creationId xmlns:a16="http://schemas.microsoft.com/office/drawing/2014/main" id="{839D1E80-FEDF-4A75-97C8-0EBA591A0AE2}"/>
              </a:ext>
            </a:extLst>
          </p:cNvPr>
          <p:cNvSpPr>
            <a:spLocks noGrp="1"/>
          </p:cNvSpPr>
          <p:nvPr>
            <p:ph idx="1"/>
          </p:nvPr>
        </p:nvSpPr>
        <p:spPr/>
        <p:txBody>
          <a:bodyPr/>
          <a:lstStyle/>
          <a:p>
            <a:pPr marL="0" indent="0">
              <a:buNone/>
            </a:pPr>
            <a:r>
              <a:rPr lang="nl-NL" dirty="0">
                <a:hlinkClick r:id="rId2"/>
              </a:rPr>
              <a:t>https://www.eerstehulpwiki.nl/wiki/index.php/Vitale_functies</a:t>
            </a:r>
            <a:endParaRPr lang="nl-NL" dirty="0"/>
          </a:p>
          <a:p>
            <a:pPr marL="0" indent="0">
              <a:buNone/>
            </a:pPr>
            <a:endParaRPr lang="nl-NL" dirty="0"/>
          </a:p>
          <a:p>
            <a:pPr marL="0" indent="0">
              <a:buNone/>
            </a:pPr>
            <a:r>
              <a:rPr lang="nl-NL" dirty="0">
                <a:hlinkClick r:id="rId3"/>
              </a:rPr>
              <a:t>https://www.hartwijzer.nl/</a:t>
            </a:r>
            <a:endParaRPr lang="nl-NL" dirty="0"/>
          </a:p>
          <a:p>
            <a:pPr marL="0" indent="0">
              <a:buNone/>
            </a:pPr>
            <a:endParaRPr lang="nl-NL" dirty="0"/>
          </a:p>
        </p:txBody>
      </p:sp>
    </p:spTree>
    <p:extLst>
      <p:ext uri="{BB962C8B-B14F-4D97-AF65-F5344CB8AC3E}">
        <p14:creationId xmlns:p14="http://schemas.microsoft.com/office/powerpoint/2010/main" val="240537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9C3191-5A4D-4DC7-BFC0-23788CA5F2BE}"/>
              </a:ext>
            </a:extLst>
          </p:cNvPr>
          <p:cNvSpPr>
            <a:spLocks noGrp="1"/>
          </p:cNvSpPr>
          <p:nvPr>
            <p:ph type="title"/>
          </p:nvPr>
        </p:nvSpPr>
        <p:spPr>
          <a:xfrm>
            <a:off x="813371" y="395947"/>
            <a:ext cx="10515600" cy="1325563"/>
          </a:xfrm>
        </p:spPr>
        <p:txBody>
          <a:bodyPr>
            <a:normAutofit/>
          </a:bodyPr>
          <a:lstStyle/>
          <a:p>
            <a:r>
              <a:rPr lang="nl-NL" sz="4000" dirty="0">
                <a:solidFill>
                  <a:srgbClr val="0070C0"/>
                </a:solidFill>
                <a:latin typeface="+mn-lt"/>
              </a:rPr>
              <a:t>Vitale functies</a:t>
            </a:r>
          </a:p>
        </p:txBody>
      </p:sp>
      <p:sp>
        <p:nvSpPr>
          <p:cNvPr id="3" name="Tijdelijke aanduiding voor inhoud 2">
            <a:extLst>
              <a:ext uri="{FF2B5EF4-FFF2-40B4-BE49-F238E27FC236}">
                <a16:creationId xmlns:a16="http://schemas.microsoft.com/office/drawing/2014/main" id="{13536D5A-C22A-4CED-AB2B-84F034B209A7}"/>
              </a:ext>
            </a:extLst>
          </p:cNvPr>
          <p:cNvSpPr>
            <a:spLocks noGrp="1"/>
          </p:cNvSpPr>
          <p:nvPr>
            <p:ph idx="1"/>
          </p:nvPr>
        </p:nvSpPr>
        <p:spPr/>
        <p:txBody>
          <a:bodyPr/>
          <a:lstStyle/>
          <a:p>
            <a:pPr marL="0" indent="0">
              <a:buNone/>
            </a:pPr>
            <a:r>
              <a:rPr lang="nl-NL" dirty="0"/>
              <a:t>Onder de vitale functies worden de belangrijkste functies in het lichaam verstaan die essentieel zijn voor behoud van het leven. </a:t>
            </a:r>
          </a:p>
          <a:p>
            <a:pPr marL="0" indent="0">
              <a:buNone/>
            </a:pPr>
            <a:r>
              <a:rPr lang="nl-NL" dirty="0"/>
              <a:t>Stoornissen in de vitale functies leiden tot acute en levensbedreigende verstoring van de balans in het lichaam tussen de aanvoer van zuurstof en de afvoer van koolstofdioxide (koolzuur).</a:t>
            </a:r>
          </a:p>
        </p:txBody>
      </p:sp>
      <p:pic>
        <p:nvPicPr>
          <p:cNvPr id="4" name="Afbeelding 3">
            <a:extLst>
              <a:ext uri="{FF2B5EF4-FFF2-40B4-BE49-F238E27FC236}">
                <a16:creationId xmlns:a16="http://schemas.microsoft.com/office/drawing/2014/main" id="{E5CD0197-C989-496B-9208-900F93FDD251}"/>
              </a:ext>
            </a:extLst>
          </p:cNvPr>
          <p:cNvPicPr>
            <a:picLocks noChangeAspect="1"/>
          </p:cNvPicPr>
          <p:nvPr/>
        </p:nvPicPr>
        <p:blipFill>
          <a:blip r:embed="rId2"/>
          <a:stretch>
            <a:fillRect/>
          </a:stretch>
        </p:blipFill>
        <p:spPr>
          <a:xfrm>
            <a:off x="5310241" y="4225428"/>
            <a:ext cx="4881724" cy="2471759"/>
          </a:xfrm>
          <a:prstGeom prst="rect">
            <a:avLst/>
          </a:prstGeom>
        </p:spPr>
      </p:pic>
    </p:spTree>
    <p:extLst>
      <p:ext uri="{BB962C8B-B14F-4D97-AF65-F5344CB8AC3E}">
        <p14:creationId xmlns:p14="http://schemas.microsoft.com/office/powerpoint/2010/main" val="1047965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65E76-9276-4412-A8CC-20E90891F6E6}"/>
              </a:ext>
            </a:extLst>
          </p:cNvPr>
          <p:cNvSpPr>
            <a:spLocks noGrp="1"/>
          </p:cNvSpPr>
          <p:nvPr>
            <p:ph type="title"/>
          </p:nvPr>
        </p:nvSpPr>
        <p:spPr/>
        <p:txBody>
          <a:bodyPr>
            <a:normAutofit fontScale="90000"/>
          </a:bodyPr>
          <a:lstStyle/>
          <a:p>
            <a:br>
              <a:rPr lang="nl-NL" dirty="0">
                <a:solidFill>
                  <a:srgbClr val="0070C0"/>
                </a:solidFill>
                <a:latin typeface="+mn-lt"/>
              </a:rPr>
            </a:br>
            <a:r>
              <a:rPr lang="nl-NL" dirty="0">
                <a:solidFill>
                  <a:srgbClr val="0070C0"/>
                </a:solidFill>
                <a:latin typeface="+mn-lt"/>
              </a:rPr>
              <a:t>De belangrijkste vitale functies die we onderscheiden zijn:</a:t>
            </a:r>
            <a:br>
              <a:rPr lang="nl-NL" dirty="0">
                <a:solidFill>
                  <a:srgbClr val="0070C0"/>
                </a:solidFill>
                <a:latin typeface="+mn-lt"/>
              </a:rPr>
            </a:br>
            <a:endParaRPr lang="nl-NL" dirty="0">
              <a:solidFill>
                <a:srgbClr val="0070C0"/>
              </a:solidFill>
              <a:latin typeface="+mn-lt"/>
            </a:endParaRPr>
          </a:p>
        </p:txBody>
      </p:sp>
      <p:sp>
        <p:nvSpPr>
          <p:cNvPr id="3" name="Tijdelijke aanduiding voor inhoud 2">
            <a:extLst>
              <a:ext uri="{FF2B5EF4-FFF2-40B4-BE49-F238E27FC236}">
                <a16:creationId xmlns:a16="http://schemas.microsoft.com/office/drawing/2014/main" id="{11B594FE-1BEC-4EBE-9790-AA1342E0C4F9}"/>
              </a:ext>
            </a:extLst>
          </p:cNvPr>
          <p:cNvSpPr>
            <a:spLocks noGrp="1"/>
          </p:cNvSpPr>
          <p:nvPr>
            <p:ph idx="1"/>
          </p:nvPr>
        </p:nvSpPr>
        <p:spPr/>
        <p:txBody>
          <a:bodyPr/>
          <a:lstStyle/>
          <a:p>
            <a:endParaRPr lang="nl-NL" dirty="0"/>
          </a:p>
          <a:p>
            <a:r>
              <a:rPr lang="nl-NL" dirty="0"/>
              <a:t>(De luchtweg) (</a:t>
            </a:r>
            <a:r>
              <a:rPr lang="nl-NL" dirty="0" err="1"/>
              <a:t>Airway</a:t>
            </a:r>
            <a:r>
              <a:rPr lang="nl-NL" dirty="0"/>
              <a:t>)</a:t>
            </a:r>
          </a:p>
          <a:p>
            <a:r>
              <a:rPr lang="nl-NL" dirty="0"/>
              <a:t>De ademhaling (</a:t>
            </a:r>
            <a:r>
              <a:rPr lang="nl-NL" dirty="0" err="1"/>
              <a:t>Breathing</a:t>
            </a:r>
            <a:r>
              <a:rPr lang="nl-NL" dirty="0"/>
              <a:t>)</a:t>
            </a:r>
          </a:p>
          <a:p>
            <a:r>
              <a:rPr lang="nl-NL" dirty="0"/>
              <a:t>De circulatie (</a:t>
            </a:r>
            <a:r>
              <a:rPr lang="nl-NL" dirty="0" err="1"/>
              <a:t>Circulation</a:t>
            </a:r>
            <a:r>
              <a:rPr lang="nl-NL" dirty="0"/>
              <a:t>)</a:t>
            </a:r>
          </a:p>
          <a:p>
            <a:r>
              <a:rPr lang="nl-NL" dirty="0"/>
              <a:t>Het bewustzijn (</a:t>
            </a:r>
            <a:r>
              <a:rPr lang="nl-NL" dirty="0" err="1"/>
              <a:t>Disability</a:t>
            </a:r>
            <a:r>
              <a:rPr lang="nl-NL" dirty="0"/>
              <a:t>)</a:t>
            </a:r>
          </a:p>
          <a:p>
            <a:r>
              <a:rPr lang="nl-NL" dirty="0"/>
              <a:t>(De lichaamstemperatuur) (Exposure)</a:t>
            </a:r>
          </a:p>
        </p:txBody>
      </p:sp>
    </p:spTree>
    <p:extLst>
      <p:ext uri="{BB962C8B-B14F-4D97-AF65-F5344CB8AC3E}">
        <p14:creationId xmlns:p14="http://schemas.microsoft.com/office/powerpoint/2010/main" val="316850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56746-C561-4BD4-B4EE-3F0C4BDB598B}"/>
              </a:ext>
            </a:extLst>
          </p:cNvPr>
          <p:cNvSpPr>
            <a:spLocks noGrp="1"/>
          </p:cNvSpPr>
          <p:nvPr>
            <p:ph type="title"/>
          </p:nvPr>
        </p:nvSpPr>
        <p:spPr/>
        <p:txBody>
          <a:bodyPr>
            <a:normAutofit/>
          </a:bodyPr>
          <a:lstStyle/>
          <a:p>
            <a:r>
              <a:rPr lang="nl-NL" sz="4000" dirty="0">
                <a:solidFill>
                  <a:srgbClr val="0070C0"/>
                </a:solidFill>
                <a:latin typeface="+mn-lt"/>
              </a:rPr>
              <a:t>Korte ABCDE-check (</a:t>
            </a:r>
            <a:r>
              <a:rPr lang="nl-NL" sz="2400" dirty="0">
                <a:solidFill>
                  <a:srgbClr val="0070C0"/>
                </a:solidFill>
                <a:latin typeface="+mn-lt"/>
              </a:rPr>
              <a:t>Bron: NHG triagewijzer blz. 36  versie 2020</a:t>
            </a:r>
            <a:r>
              <a:rPr lang="nl-NL" sz="4000" dirty="0">
                <a:solidFill>
                  <a:srgbClr val="0070C0"/>
                </a:solidFill>
                <a:latin typeface="+mn-lt"/>
              </a:rPr>
              <a:t>)</a:t>
            </a:r>
          </a:p>
        </p:txBody>
      </p:sp>
      <p:graphicFrame>
        <p:nvGraphicFramePr>
          <p:cNvPr id="4" name="Tabel 4">
            <a:extLst>
              <a:ext uri="{FF2B5EF4-FFF2-40B4-BE49-F238E27FC236}">
                <a16:creationId xmlns:a16="http://schemas.microsoft.com/office/drawing/2014/main" id="{A42292BE-86DF-4DC5-830B-FA8A08395B64}"/>
              </a:ext>
            </a:extLst>
          </p:cNvPr>
          <p:cNvGraphicFramePr>
            <a:graphicFrameLocks noGrp="1"/>
          </p:cNvGraphicFramePr>
          <p:nvPr>
            <p:ph idx="1"/>
            <p:extLst>
              <p:ext uri="{D42A27DB-BD31-4B8C-83A1-F6EECF244321}">
                <p14:modId xmlns:p14="http://schemas.microsoft.com/office/powerpoint/2010/main" val="1869340899"/>
              </p:ext>
            </p:extLst>
          </p:nvPr>
        </p:nvGraphicFramePr>
        <p:xfrm>
          <a:off x="838200" y="1582220"/>
          <a:ext cx="10515597" cy="5039024"/>
        </p:xfrm>
        <a:graphic>
          <a:graphicData uri="http://schemas.openxmlformats.org/drawingml/2006/table">
            <a:tbl>
              <a:tblPr firstRow="1" bandRow="1">
                <a:tableStyleId>{5C22544A-7EE6-4342-B048-85BDC9FD1C3A}</a:tableStyleId>
              </a:tblPr>
              <a:tblGrid>
                <a:gridCol w="2891319">
                  <a:extLst>
                    <a:ext uri="{9D8B030D-6E8A-4147-A177-3AD203B41FA5}">
                      <a16:colId xmlns:a16="http://schemas.microsoft.com/office/drawing/2014/main" val="3741486199"/>
                    </a:ext>
                  </a:extLst>
                </a:gridCol>
                <a:gridCol w="3811712">
                  <a:extLst>
                    <a:ext uri="{9D8B030D-6E8A-4147-A177-3AD203B41FA5}">
                      <a16:colId xmlns:a16="http://schemas.microsoft.com/office/drawing/2014/main" val="2850603914"/>
                    </a:ext>
                  </a:extLst>
                </a:gridCol>
                <a:gridCol w="3812566">
                  <a:extLst>
                    <a:ext uri="{9D8B030D-6E8A-4147-A177-3AD203B41FA5}">
                      <a16:colId xmlns:a16="http://schemas.microsoft.com/office/drawing/2014/main" val="1699600019"/>
                    </a:ext>
                  </a:extLst>
                </a:gridCol>
              </a:tblGrid>
              <a:tr h="363172">
                <a:tc>
                  <a:txBody>
                    <a:bodyPr/>
                    <a:lstStyle/>
                    <a:p>
                      <a:endParaRPr lang="nl-NL" dirty="0"/>
                    </a:p>
                  </a:txBody>
                  <a:tcPr/>
                </a:tc>
                <a:tc>
                  <a:txBody>
                    <a:bodyPr/>
                    <a:lstStyle/>
                    <a:p>
                      <a:r>
                        <a:rPr lang="nl-NL" dirty="0"/>
                        <a:t>Afwijkend als</a:t>
                      </a:r>
                    </a:p>
                  </a:txBody>
                  <a:tcPr/>
                </a:tc>
                <a:tc>
                  <a:txBody>
                    <a:bodyPr/>
                    <a:lstStyle/>
                    <a:p>
                      <a:r>
                        <a:rPr lang="nl-NL" dirty="0"/>
                        <a:t>Vraag naar</a:t>
                      </a:r>
                    </a:p>
                  </a:txBody>
                  <a:tcPr/>
                </a:tc>
                <a:extLst>
                  <a:ext uri="{0D108BD9-81ED-4DB2-BD59-A6C34878D82A}">
                    <a16:rowId xmlns:a16="http://schemas.microsoft.com/office/drawing/2014/main" val="2473567545"/>
                  </a:ext>
                </a:extLst>
              </a:tr>
              <a:tr h="368216">
                <a:tc>
                  <a:txBody>
                    <a:bodyPr/>
                    <a:lstStyle/>
                    <a:p>
                      <a:r>
                        <a:rPr lang="nl-NL" dirty="0"/>
                        <a:t>Reanimatie</a:t>
                      </a:r>
                    </a:p>
                  </a:txBody>
                  <a:tcPr/>
                </a:tc>
                <a:tc>
                  <a:txBody>
                    <a:bodyPr/>
                    <a:lstStyle/>
                    <a:p>
                      <a:r>
                        <a:rPr lang="nl-NL" dirty="0"/>
                        <a:t>ja</a:t>
                      </a:r>
                    </a:p>
                  </a:txBody>
                  <a:tcPr/>
                </a:tc>
                <a:tc>
                  <a:txBody>
                    <a:bodyPr/>
                    <a:lstStyle/>
                    <a:p>
                      <a:r>
                        <a:rPr lang="nl-NL" dirty="0"/>
                        <a:t>Bewusteloos en geen ademhaling</a:t>
                      </a:r>
                    </a:p>
                  </a:txBody>
                  <a:tcPr/>
                </a:tc>
                <a:extLst>
                  <a:ext uri="{0D108BD9-81ED-4DB2-BD59-A6C34878D82A}">
                    <a16:rowId xmlns:a16="http://schemas.microsoft.com/office/drawing/2014/main" val="3321527557"/>
                  </a:ext>
                </a:extLst>
              </a:tr>
              <a:tr h="1452687">
                <a:tc>
                  <a:txBody>
                    <a:bodyPr/>
                    <a:lstStyle/>
                    <a:p>
                      <a:r>
                        <a:rPr lang="nl-NL" dirty="0"/>
                        <a:t>D(</a:t>
                      </a:r>
                      <a:r>
                        <a:rPr lang="nl-NL" dirty="0" err="1"/>
                        <a:t>disability</a:t>
                      </a:r>
                      <a:r>
                        <a:rPr lang="nl-NL" dirty="0"/>
                        <a:t>)</a:t>
                      </a:r>
                    </a:p>
                  </a:txBody>
                  <a:tcPr/>
                </a:tc>
                <a:tc>
                  <a:txBody>
                    <a:bodyPr/>
                    <a:lstStyle/>
                    <a:p>
                      <a:r>
                        <a:rPr lang="nl-NL" dirty="0"/>
                        <a:t>AVPU niet alert?</a:t>
                      </a:r>
                    </a:p>
                    <a:p>
                      <a:r>
                        <a:rPr lang="nl-NL" dirty="0"/>
                        <a:t>A: Alert</a:t>
                      </a:r>
                    </a:p>
                    <a:p>
                      <a:r>
                        <a:rPr lang="nl-NL" dirty="0"/>
                        <a:t>V:Reactie op aanspreken</a:t>
                      </a:r>
                    </a:p>
                    <a:p>
                      <a:r>
                        <a:rPr lang="nl-NL" dirty="0"/>
                        <a:t>P: Reactie op schudden of pijnprikkel</a:t>
                      </a:r>
                    </a:p>
                    <a:p>
                      <a:r>
                        <a:rPr lang="nl-NL" dirty="0"/>
                        <a:t>U: Geen reactie</a:t>
                      </a:r>
                    </a:p>
                  </a:txBody>
                  <a:tcPr/>
                </a:tc>
                <a:tc>
                  <a:txBody>
                    <a:bodyPr/>
                    <a:lstStyle/>
                    <a:p>
                      <a:r>
                        <a:rPr lang="nl-NL" dirty="0"/>
                        <a:t>Helder?</a:t>
                      </a:r>
                    </a:p>
                  </a:txBody>
                  <a:tcPr/>
                </a:tc>
                <a:extLst>
                  <a:ext uri="{0D108BD9-81ED-4DB2-BD59-A6C34878D82A}">
                    <a16:rowId xmlns:a16="http://schemas.microsoft.com/office/drawing/2014/main" val="510431962"/>
                  </a:ext>
                </a:extLst>
              </a:tr>
              <a:tr h="368216">
                <a:tc>
                  <a:txBody>
                    <a:bodyPr/>
                    <a:lstStyle/>
                    <a:p>
                      <a:r>
                        <a:rPr lang="nl-NL" dirty="0"/>
                        <a:t>A(</a:t>
                      </a:r>
                      <a:r>
                        <a:rPr lang="nl-NL" dirty="0" err="1"/>
                        <a:t>airway</a:t>
                      </a:r>
                      <a:r>
                        <a:rPr lang="nl-NL" dirty="0"/>
                        <a:t>)</a:t>
                      </a:r>
                    </a:p>
                  </a:txBody>
                  <a:tcPr/>
                </a:tc>
                <a:tc>
                  <a:txBody>
                    <a:bodyPr/>
                    <a:lstStyle/>
                    <a:p>
                      <a:r>
                        <a:rPr lang="nl-NL" dirty="0"/>
                        <a:t>Acute </a:t>
                      </a:r>
                      <a:r>
                        <a:rPr lang="nl-NL" dirty="0" err="1"/>
                        <a:t>stridor</a:t>
                      </a:r>
                      <a:endParaRPr lang="nl-NL" dirty="0"/>
                    </a:p>
                  </a:txBody>
                  <a:tcPr/>
                </a:tc>
                <a:tc>
                  <a:txBody>
                    <a:bodyPr/>
                    <a:lstStyle/>
                    <a:p>
                      <a:r>
                        <a:rPr lang="nl-NL" dirty="0"/>
                        <a:t>Hoorbare inademing</a:t>
                      </a:r>
                    </a:p>
                  </a:txBody>
                  <a:tcPr/>
                </a:tc>
                <a:extLst>
                  <a:ext uri="{0D108BD9-81ED-4DB2-BD59-A6C34878D82A}">
                    <a16:rowId xmlns:a16="http://schemas.microsoft.com/office/drawing/2014/main" val="847181473"/>
                  </a:ext>
                </a:extLst>
              </a:tr>
              <a:tr h="1725066">
                <a:tc>
                  <a:txBody>
                    <a:bodyPr/>
                    <a:lstStyle/>
                    <a:p>
                      <a:r>
                        <a:rPr lang="nl-NL" dirty="0"/>
                        <a:t>B(</a:t>
                      </a:r>
                      <a:r>
                        <a:rPr lang="nl-NL" dirty="0" err="1"/>
                        <a:t>Breathing</a:t>
                      </a:r>
                      <a:r>
                        <a:rPr lang="nl-NL" dirty="0"/>
                        <a:t>)</a:t>
                      </a:r>
                    </a:p>
                  </a:txBody>
                  <a:tcPr/>
                </a:tc>
                <a:tc>
                  <a:txBody>
                    <a:bodyPr/>
                    <a:lstStyle/>
                    <a:p>
                      <a:r>
                        <a:rPr lang="nl-NL" dirty="0"/>
                        <a:t>Hevig benauwd</a:t>
                      </a:r>
                    </a:p>
                    <a:p>
                      <a:r>
                        <a:rPr lang="nl-NL" dirty="0" err="1"/>
                        <a:t>Freq</a:t>
                      </a:r>
                      <a:r>
                        <a:rPr lang="nl-NL" dirty="0"/>
                        <a:t>. Ademhaling: &lt; 1 jaar 30-40 x</a:t>
                      </a:r>
                    </a:p>
                    <a:p>
                      <a:r>
                        <a:rPr lang="nl-NL" dirty="0" err="1"/>
                        <a:t>Freq</a:t>
                      </a:r>
                      <a:r>
                        <a:rPr lang="nl-NL" dirty="0"/>
                        <a:t>: ademhaling  1-2 jaar: 25-35 x</a:t>
                      </a:r>
                    </a:p>
                    <a:p>
                      <a:r>
                        <a:rPr lang="nl-NL" dirty="0" err="1"/>
                        <a:t>Freq</a:t>
                      </a:r>
                      <a:r>
                        <a:rPr lang="nl-NL" dirty="0"/>
                        <a:t>. ademhaling 2-5 jaar : 25-30 x</a:t>
                      </a:r>
                    </a:p>
                    <a:p>
                      <a:r>
                        <a:rPr lang="nl-NL" dirty="0" err="1"/>
                        <a:t>Freq.ademhaling</a:t>
                      </a:r>
                      <a:r>
                        <a:rPr lang="nl-NL" dirty="0"/>
                        <a:t> &gt;12 jaar </a:t>
                      </a:r>
                    </a:p>
                    <a:p>
                      <a:r>
                        <a:rPr lang="nl-NL" dirty="0"/>
                        <a:t>en </a:t>
                      </a:r>
                      <a:r>
                        <a:rPr lang="nl-NL" dirty="0" err="1"/>
                        <a:t>volw</a:t>
                      </a:r>
                      <a:r>
                        <a:rPr lang="nl-NL" dirty="0"/>
                        <a:t>: 12-20 x </a:t>
                      </a:r>
                    </a:p>
                  </a:txBody>
                  <a:tcPr/>
                </a:tc>
                <a:tc>
                  <a:txBody>
                    <a:bodyPr/>
                    <a:lstStyle/>
                    <a:p>
                      <a:r>
                        <a:rPr lang="nl-NL" dirty="0"/>
                        <a:t>Kan slechts enkele worden achtereen zeggen; zit rechtop</a:t>
                      </a:r>
                    </a:p>
                  </a:txBody>
                  <a:tcPr/>
                </a:tc>
                <a:extLst>
                  <a:ext uri="{0D108BD9-81ED-4DB2-BD59-A6C34878D82A}">
                    <a16:rowId xmlns:a16="http://schemas.microsoft.com/office/drawing/2014/main" val="1098998075"/>
                  </a:ext>
                </a:extLst>
              </a:tr>
              <a:tr h="368216">
                <a:tc>
                  <a:txBody>
                    <a:bodyPr/>
                    <a:lstStyle/>
                    <a:p>
                      <a:r>
                        <a:rPr lang="nl-NL" dirty="0"/>
                        <a:t>C(</a:t>
                      </a:r>
                      <a:r>
                        <a:rPr lang="nl-NL" dirty="0" err="1"/>
                        <a:t>circulation</a:t>
                      </a:r>
                      <a:r>
                        <a:rPr lang="nl-NL" dirty="0"/>
                        <a:t>)</a:t>
                      </a:r>
                    </a:p>
                  </a:txBody>
                  <a:tcPr/>
                </a:tc>
                <a:tc>
                  <a:txBody>
                    <a:bodyPr/>
                    <a:lstStyle/>
                    <a:p>
                      <a:r>
                        <a:rPr lang="nl-NL" dirty="0"/>
                        <a:t>Grauw, blauw, massale bloeding</a:t>
                      </a:r>
                    </a:p>
                  </a:txBody>
                  <a:tcPr/>
                </a:tc>
                <a:tc>
                  <a:txBody>
                    <a:bodyPr/>
                    <a:lstStyle/>
                    <a:p>
                      <a:r>
                        <a:rPr lang="nl-NL" dirty="0"/>
                        <a:t>Kleur, misselijk, bloeding?</a:t>
                      </a:r>
                    </a:p>
                  </a:txBody>
                  <a:tcPr/>
                </a:tc>
                <a:extLst>
                  <a:ext uri="{0D108BD9-81ED-4DB2-BD59-A6C34878D82A}">
                    <a16:rowId xmlns:a16="http://schemas.microsoft.com/office/drawing/2014/main" val="1134901264"/>
                  </a:ext>
                </a:extLst>
              </a:tr>
              <a:tr h="368216">
                <a:tc>
                  <a:txBody>
                    <a:bodyPr/>
                    <a:lstStyle/>
                    <a:p>
                      <a:endParaRPr lang="nl-NL"/>
                    </a:p>
                  </a:txBody>
                  <a:tcPr/>
                </a:tc>
                <a:tc>
                  <a:txBody>
                    <a:bodyPr/>
                    <a:lstStyle/>
                    <a:p>
                      <a:endParaRPr lang="nl-NL"/>
                    </a:p>
                  </a:txBody>
                  <a:tcPr/>
                </a:tc>
                <a:tc>
                  <a:txBody>
                    <a:bodyPr/>
                    <a:lstStyle/>
                    <a:p>
                      <a:endParaRPr lang="nl-NL" dirty="0"/>
                    </a:p>
                  </a:txBody>
                  <a:tcPr/>
                </a:tc>
                <a:extLst>
                  <a:ext uri="{0D108BD9-81ED-4DB2-BD59-A6C34878D82A}">
                    <a16:rowId xmlns:a16="http://schemas.microsoft.com/office/drawing/2014/main" val="2294861167"/>
                  </a:ext>
                </a:extLst>
              </a:tr>
            </a:tbl>
          </a:graphicData>
        </a:graphic>
      </p:graphicFrame>
    </p:spTree>
    <p:extLst>
      <p:ext uri="{BB962C8B-B14F-4D97-AF65-F5344CB8AC3E}">
        <p14:creationId xmlns:p14="http://schemas.microsoft.com/office/powerpoint/2010/main" val="280820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B939E-2991-485A-856D-4A9AE22DDD2E}"/>
              </a:ext>
            </a:extLst>
          </p:cNvPr>
          <p:cNvSpPr>
            <a:spLocks noGrp="1"/>
          </p:cNvSpPr>
          <p:nvPr>
            <p:ph type="title"/>
          </p:nvPr>
        </p:nvSpPr>
        <p:spPr/>
        <p:txBody>
          <a:bodyPr>
            <a:normAutofit/>
          </a:bodyPr>
          <a:lstStyle/>
          <a:p>
            <a:r>
              <a:rPr lang="nl-NL" sz="4000" dirty="0">
                <a:solidFill>
                  <a:srgbClr val="0070C0"/>
                </a:solidFill>
                <a:latin typeface="+mn-lt"/>
              </a:rPr>
              <a:t>Vitale functies</a:t>
            </a:r>
          </a:p>
        </p:txBody>
      </p:sp>
      <p:sp>
        <p:nvSpPr>
          <p:cNvPr id="3" name="Tijdelijke aanduiding voor inhoud 2">
            <a:extLst>
              <a:ext uri="{FF2B5EF4-FFF2-40B4-BE49-F238E27FC236}">
                <a16:creationId xmlns:a16="http://schemas.microsoft.com/office/drawing/2014/main" id="{F43A0BB0-25DB-4978-A367-8E9AE93F4BC0}"/>
              </a:ext>
            </a:extLst>
          </p:cNvPr>
          <p:cNvSpPr>
            <a:spLocks noGrp="1"/>
          </p:cNvSpPr>
          <p:nvPr>
            <p:ph idx="1"/>
          </p:nvPr>
        </p:nvSpPr>
        <p:spPr>
          <a:xfrm>
            <a:off x="838200" y="1825625"/>
            <a:ext cx="10896600" cy="4479925"/>
          </a:xfrm>
        </p:spPr>
        <p:txBody>
          <a:bodyPr>
            <a:normAutofit fontScale="92500" lnSpcReduction="10000"/>
          </a:bodyPr>
          <a:lstStyle/>
          <a:p>
            <a:pPr marL="0" indent="0">
              <a:buNone/>
            </a:pPr>
            <a:r>
              <a:rPr lang="nl-NL" b="1" dirty="0"/>
              <a:t>In de Eerste Hulp wordt meestal gesproken over drie vitale functies, namelijk: </a:t>
            </a:r>
          </a:p>
          <a:p>
            <a:r>
              <a:rPr lang="nl-NL" dirty="0"/>
              <a:t>het bewustzijn (hersenen)</a:t>
            </a:r>
          </a:p>
          <a:p>
            <a:r>
              <a:rPr lang="nl-NL" dirty="0"/>
              <a:t>de ademhaling (longen)</a:t>
            </a:r>
          </a:p>
          <a:p>
            <a:r>
              <a:rPr lang="nl-NL" dirty="0"/>
              <a:t>de bloedsomloop (circulatie). </a:t>
            </a:r>
          </a:p>
          <a:p>
            <a:pPr marL="0" indent="0">
              <a:buNone/>
            </a:pPr>
            <a:endParaRPr lang="nl-NL" dirty="0"/>
          </a:p>
          <a:p>
            <a:pPr marL="0" indent="0">
              <a:buNone/>
            </a:pPr>
            <a:r>
              <a:rPr lang="nl-NL" dirty="0"/>
              <a:t>Valt een van de functies uit of treedt hierin een stoornis op, dan zullen de andere functies daaronder lijden.</a:t>
            </a:r>
          </a:p>
          <a:p>
            <a:pPr marL="0" indent="0">
              <a:buNone/>
            </a:pPr>
            <a:endParaRPr lang="nl-NL" dirty="0"/>
          </a:p>
          <a:p>
            <a:pPr marL="0" indent="0">
              <a:buNone/>
            </a:pPr>
            <a:r>
              <a:rPr lang="nl-NL" dirty="0"/>
              <a:t>Er zijn echter nog twee onderdelen die we (indirect) tot de vitale functies kunnen rekenen, namelijk de vrije luchtweg en de lichaamstemperatuur.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35594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34D62-E879-4E3D-B37A-18359CBFDCE7}"/>
              </a:ext>
            </a:extLst>
          </p:cNvPr>
          <p:cNvSpPr>
            <a:spLocks noGrp="1"/>
          </p:cNvSpPr>
          <p:nvPr>
            <p:ph type="title"/>
          </p:nvPr>
        </p:nvSpPr>
        <p:spPr/>
        <p:txBody>
          <a:bodyPr>
            <a:normAutofit/>
          </a:bodyPr>
          <a:lstStyle/>
          <a:p>
            <a:r>
              <a:rPr lang="nl-NL" sz="4000" dirty="0">
                <a:solidFill>
                  <a:srgbClr val="0070C0"/>
                </a:solidFill>
                <a:latin typeface="+mn-lt"/>
              </a:rPr>
              <a:t>Bewustzijn</a:t>
            </a:r>
          </a:p>
        </p:txBody>
      </p:sp>
      <p:sp>
        <p:nvSpPr>
          <p:cNvPr id="3" name="Tijdelijke aanduiding voor inhoud 2">
            <a:extLst>
              <a:ext uri="{FF2B5EF4-FFF2-40B4-BE49-F238E27FC236}">
                <a16:creationId xmlns:a16="http://schemas.microsoft.com/office/drawing/2014/main" id="{671C0FD4-4C10-413A-BBE6-CF802BEB027C}"/>
              </a:ext>
            </a:extLst>
          </p:cNvPr>
          <p:cNvSpPr>
            <a:spLocks noGrp="1"/>
          </p:cNvSpPr>
          <p:nvPr>
            <p:ph idx="1"/>
          </p:nvPr>
        </p:nvSpPr>
        <p:spPr/>
        <p:txBody>
          <a:bodyPr/>
          <a:lstStyle/>
          <a:p>
            <a:pPr marL="0" indent="0">
              <a:buNone/>
            </a:pPr>
            <a:r>
              <a:rPr lang="nl-NL" b="1" dirty="0"/>
              <a:t>Voor een goed functioneren van het bewustzijn en de neurologische functies zijn een aantal dingen nodig:</a:t>
            </a:r>
          </a:p>
          <a:p>
            <a:endParaRPr lang="nl-NL" dirty="0"/>
          </a:p>
          <a:p>
            <a:r>
              <a:rPr lang="nl-NL" dirty="0"/>
              <a:t>Voldoende zuurstof in het bloed, dus een goede en adequate ademhaling</a:t>
            </a:r>
          </a:p>
          <a:p>
            <a:r>
              <a:rPr lang="nl-NL" dirty="0"/>
              <a:t>Een goede bloedstroom naar de hersenen</a:t>
            </a:r>
          </a:p>
          <a:p>
            <a:r>
              <a:rPr lang="nl-NL" dirty="0"/>
              <a:t>Intacte zenuwen en hersenen en een normaal functioneren van de hersenen</a:t>
            </a:r>
          </a:p>
        </p:txBody>
      </p:sp>
    </p:spTree>
    <p:extLst>
      <p:ext uri="{BB962C8B-B14F-4D97-AF65-F5344CB8AC3E}">
        <p14:creationId xmlns:p14="http://schemas.microsoft.com/office/powerpoint/2010/main" val="404427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396C42-B9E9-44B5-B79B-E4CCFD01E702}"/>
              </a:ext>
            </a:extLst>
          </p:cNvPr>
          <p:cNvSpPr>
            <a:spLocks noGrp="1"/>
          </p:cNvSpPr>
          <p:nvPr>
            <p:ph type="title"/>
          </p:nvPr>
        </p:nvSpPr>
        <p:spPr/>
        <p:txBody>
          <a:bodyPr>
            <a:normAutofit/>
          </a:bodyPr>
          <a:lstStyle/>
          <a:p>
            <a:r>
              <a:rPr lang="nl-NL" sz="4000" dirty="0">
                <a:solidFill>
                  <a:srgbClr val="0070C0"/>
                </a:solidFill>
                <a:latin typeface="+mn-lt"/>
              </a:rPr>
              <a:t>Ademhaling</a:t>
            </a:r>
          </a:p>
        </p:txBody>
      </p:sp>
      <p:sp>
        <p:nvSpPr>
          <p:cNvPr id="3" name="Tijdelijke aanduiding voor inhoud 2">
            <a:extLst>
              <a:ext uri="{FF2B5EF4-FFF2-40B4-BE49-F238E27FC236}">
                <a16:creationId xmlns:a16="http://schemas.microsoft.com/office/drawing/2014/main" id="{212BB990-C8B1-4D53-A4A9-35F5AD3F487D}"/>
              </a:ext>
            </a:extLst>
          </p:cNvPr>
          <p:cNvSpPr>
            <a:spLocks noGrp="1"/>
          </p:cNvSpPr>
          <p:nvPr>
            <p:ph idx="1"/>
          </p:nvPr>
        </p:nvSpPr>
        <p:spPr/>
        <p:txBody>
          <a:bodyPr/>
          <a:lstStyle/>
          <a:p>
            <a:pPr marL="0" indent="0">
              <a:buNone/>
            </a:pPr>
            <a:r>
              <a:rPr lang="nl-NL" b="1" dirty="0"/>
              <a:t>Voor een goede en adequate ademhaling zijn een aantal dingen nodig:</a:t>
            </a:r>
          </a:p>
          <a:p>
            <a:endParaRPr lang="nl-NL" dirty="0"/>
          </a:p>
          <a:p>
            <a:r>
              <a:rPr lang="nl-NL" dirty="0"/>
              <a:t>Een vrije luchtweg, zowel de grote luchtwegen, als de kleinere luchtwegen (bronchiën).</a:t>
            </a:r>
          </a:p>
          <a:p>
            <a:r>
              <a:rPr lang="nl-NL" dirty="0"/>
              <a:t>Een correct werkend ademhalingscentrum in de hersenen.</a:t>
            </a:r>
          </a:p>
          <a:p>
            <a:r>
              <a:rPr lang="nl-NL" dirty="0"/>
              <a:t>Een goede werking van de longen.</a:t>
            </a:r>
          </a:p>
          <a:p>
            <a:r>
              <a:rPr lang="nl-NL" dirty="0"/>
              <a:t>Een goede aansturing en werking van de ademhalingsspieren en het middenrif en een intacte borstkaswand.</a:t>
            </a:r>
          </a:p>
        </p:txBody>
      </p:sp>
    </p:spTree>
    <p:extLst>
      <p:ext uri="{BB962C8B-B14F-4D97-AF65-F5344CB8AC3E}">
        <p14:creationId xmlns:p14="http://schemas.microsoft.com/office/powerpoint/2010/main" val="111874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4583DA-C4A4-43DD-9E77-7CE09520B38D}"/>
              </a:ext>
            </a:extLst>
          </p:cNvPr>
          <p:cNvSpPr>
            <a:spLocks noGrp="1"/>
          </p:cNvSpPr>
          <p:nvPr>
            <p:ph type="title"/>
          </p:nvPr>
        </p:nvSpPr>
        <p:spPr/>
        <p:txBody>
          <a:bodyPr>
            <a:normAutofit/>
          </a:bodyPr>
          <a:lstStyle/>
          <a:p>
            <a:r>
              <a:rPr lang="nl-NL" sz="4000" dirty="0">
                <a:solidFill>
                  <a:srgbClr val="0070C0"/>
                </a:solidFill>
                <a:latin typeface="+mn-lt"/>
              </a:rPr>
              <a:t>Ziektebeelden van de ademhaling</a:t>
            </a:r>
          </a:p>
        </p:txBody>
      </p:sp>
      <p:sp>
        <p:nvSpPr>
          <p:cNvPr id="3" name="Tijdelijke aanduiding voor inhoud 2">
            <a:extLst>
              <a:ext uri="{FF2B5EF4-FFF2-40B4-BE49-F238E27FC236}">
                <a16:creationId xmlns:a16="http://schemas.microsoft.com/office/drawing/2014/main" id="{7B63272E-6B2E-4A98-BFB1-CFFFB80E8593}"/>
              </a:ext>
            </a:extLst>
          </p:cNvPr>
          <p:cNvSpPr>
            <a:spLocks noGrp="1"/>
          </p:cNvSpPr>
          <p:nvPr>
            <p:ph idx="1"/>
          </p:nvPr>
        </p:nvSpPr>
        <p:spPr/>
        <p:txBody>
          <a:bodyPr>
            <a:normAutofit lnSpcReduction="10000"/>
          </a:bodyPr>
          <a:lstStyle/>
          <a:p>
            <a:r>
              <a:rPr lang="nl-NL" dirty="0"/>
              <a:t>Klaplong; </a:t>
            </a:r>
          </a:p>
          <a:p>
            <a:r>
              <a:rPr lang="nl-NL" dirty="0"/>
              <a:t>Zuigende borstwond;</a:t>
            </a:r>
          </a:p>
          <a:p>
            <a:r>
              <a:rPr lang="nl-NL" dirty="0"/>
              <a:t>Spanningspneumothorax;</a:t>
            </a:r>
          </a:p>
          <a:p>
            <a:r>
              <a:rPr lang="nl-NL" dirty="0"/>
              <a:t>Astma; </a:t>
            </a:r>
          </a:p>
          <a:p>
            <a:r>
              <a:rPr lang="nl-NL" dirty="0"/>
              <a:t>COPD.</a:t>
            </a:r>
          </a:p>
          <a:p>
            <a:r>
              <a:rPr lang="nl-NL" dirty="0" err="1"/>
              <a:t>Hyperventiatie</a:t>
            </a:r>
            <a:endParaRPr lang="nl-NL" dirty="0"/>
          </a:p>
          <a:p>
            <a:r>
              <a:rPr lang="nl-NL" dirty="0"/>
              <a:t>Brandwonden (inademing warme lucht)</a:t>
            </a:r>
          </a:p>
          <a:p>
            <a:r>
              <a:rPr lang="nl-NL" dirty="0"/>
              <a:t>Verdrinking</a:t>
            </a:r>
          </a:p>
          <a:p>
            <a:r>
              <a:rPr lang="nl-NL" dirty="0"/>
              <a:t>Wurging (ophanging)</a:t>
            </a:r>
          </a:p>
        </p:txBody>
      </p:sp>
    </p:spTree>
    <p:extLst>
      <p:ext uri="{BB962C8B-B14F-4D97-AF65-F5344CB8AC3E}">
        <p14:creationId xmlns:p14="http://schemas.microsoft.com/office/powerpoint/2010/main" val="333009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C49413-F03A-46D9-92D9-C4466F1762D0}"/>
              </a:ext>
            </a:extLst>
          </p:cNvPr>
          <p:cNvSpPr>
            <a:spLocks noGrp="1"/>
          </p:cNvSpPr>
          <p:nvPr>
            <p:ph type="title"/>
          </p:nvPr>
        </p:nvSpPr>
        <p:spPr/>
        <p:txBody>
          <a:bodyPr>
            <a:normAutofit/>
          </a:bodyPr>
          <a:lstStyle/>
          <a:p>
            <a:r>
              <a:rPr lang="nl-NL" sz="4000" dirty="0">
                <a:solidFill>
                  <a:srgbClr val="0070C0"/>
                </a:solidFill>
                <a:latin typeface="+mn-lt"/>
              </a:rPr>
              <a:t>Circulatie</a:t>
            </a:r>
          </a:p>
        </p:txBody>
      </p:sp>
      <p:sp>
        <p:nvSpPr>
          <p:cNvPr id="3" name="Tijdelijke aanduiding voor inhoud 2">
            <a:extLst>
              <a:ext uri="{FF2B5EF4-FFF2-40B4-BE49-F238E27FC236}">
                <a16:creationId xmlns:a16="http://schemas.microsoft.com/office/drawing/2014/main" id="{D94CB9CB-85F2-4D46-BEFA-C4A839EE4B8D}"/>
              </a:ext>
            </a:extLst>
          </p:cNvPr>
          <p:cNvSpPr>
            <a:spLocks noGrp="1"/>
          </p:cNvSpPr>
          <p:nvPr>
            <p:ph idx="1"/>
          </p:nvPr>
        </p:nvSpPr>
        <p:spPr/>
        <p:txBody>
          <a:bodyPr/>
          <a:lstStyle/>
          <a:p>
            <a:pPr marL="0" indent="0">
              <a:buNone/>
            </a:pPr>
            <a:r>
              <a:rPr lang="nl-NL" b="1" dirty="0"/>
              <a:t>Voor een goede en adequate circulatie zijn een aantal dingen nodig:</a:t>
            </a:r>
          </a:p>
          <a:p>
            <a:endParaRPr lang="nl-NL" dirty="0"/>
          </a:p>
          <a:p>
            <a:r>
              <a:rPr lang="nl-NL" dirty="0"/>
              <a:t>Een intact circulatiestelsel, bestaande uit de bloedvaten en het hart</a:t>
            </a:r>
          </a:p>
          <a:p>
            <a:r>
              <a:rPr lang="nl-NL" dirty="0"/>
              <a:t>Voldoende bloedvolume in de bloedvaten om een bloeddruk op te bouwen</a:t>
            </a:r>
          </a:p>
          <a:p>
            <a:r>
              <a:rPr lang="nl-NL" dirty="0"/>
              <a:t>Voldoende zuurstof in het bloed om het hart te laten functioneren</a:t>
            </a:r>
          </a:p>
        </p:txBody>
      </p:sp>
    </p:spTree>
    <p:extLst>
      <p:ext uri="{BB962C8B-B14F-4D97-AF65-F5344CB8AC3E}">
        <p14:creationId xmlns:p14="http://schemas.microsoft.com/office/powerpoint/2010/main" val="267742910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910</Words>
  <Application>Microsoft Office PowerPoint</Application>
  <PresentationFormat>Breedbeeld</PresentationFormat>
  <Paragraphs>104</Paragraphs>
  <Slides>12</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PowerPoint-presentatie</vt:lpstr>
      <vt:lpstr>Vitale functies</vt:lpstr>
      <vt:lpstr> De belangrijkste vitale functies die we onderscheiden zijn: </vt:lpstr>
      <vt:lpstr>Korte ABCDE-check (Bron: NHG triagewijzer blz. 36  versie 2020)</vt:lpstr>
      <vt:lpstr>Vitale functies</vt:lpstr>
      <vt:lpstr>Bewustzijn</vt:lpstr>
      <vt:lpstr>Ademhaling</vt:lpstr>
      <vt:lpstr>Ziektebeelden van de ademhaling</vt:lpstr>
      <vt:lpstr>Circulatie</vt:lpstr>
      <vt:lpstr>Ziektebeelden circulatie</vt:lpstr>
      <vt:lpstr>Temperatuur (exposure)</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Bouke Cuperus</dc:creator>
  <cp:lastModifiedBy>Bouke Cuperus</cp:lastModifiedBy>
  <cp:revision>3</cp:revision>
  <dcterms:created xsi:type="dcterms:W3CDTF">2021-02-16T10:52:40Z</dcterms:created>
  <dcterms:modified xsi:type="dcterms:W3CDTF">2021-02-16T11:00:05Z</dcterms:modified>
</cp:coreProperties>
</file>